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3" r:id="rId2"/>
    <p:sldId id="257" r:id="rId3"/>
    <p:sldId id="256" r:id="rId4"/>
    <p:sldId id="259" r:id="rId5"/>
    <p:sldId id="264" r:id="rId6"/>
    <p:sldId id="265" r:id="rId7"/>
    <p:sldId id="266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90"/>
    <p:restoredTop sz="95271"/>
  </p:normalViewPr>
  <p:slideViewPr>
    <p:cSldViewPr snapToGrid="0" snapToObjects="1">
      <p:cViewPr>
        <p:scale>
          <a:sx n="111" d="100"/>
          <a:sy n="111" d="100"/>
        </p:scale>
        <p:origin x="920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68662-CAC6-5F41-891C-C866EF4AB55A}" type="datetimeFigureOut">
              <a:rPr lang="en-US" smtClean="0"/>
              <a:t>10/26/25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2262-480B-8944-91CF-3A8ABB3E4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17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68662-CAC6-5F41-891C-C866EF4AB55A}" type="datetimeFigureOut">
              <a:rPr lang="en-US" smtClean="0"/>
              <a:t>10/26/25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2262-480B-8944-91CF-3A8ABB3E4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9436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68662-CAC6-5F41-891C-C866EF4AB55A}" type="datetimeFigureOut">
              <a:rPr lang="en-US" smtClean="0"/>
              <a:t>10/26/25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2262-480B-8944-91CF-3A8ABB3E4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027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68662-CAC6-5F41-891C-C866EF4AB55A}" type="datetimeFigureOut">
              <a:rPr lang="en-US" smtClean="0"/>
              <a:t>10/26/25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2262-480B-8944-91CF-3A8ABB3E4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778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68662-CAC6-5F41-891C-C866EF4AB55A}" type="datetimeFigureOut">
              <a:rPr lang="en-US" smtClean="0"/>
              <a:t>10/26/25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2262-480B-8944-91CF-3A8ABB3E4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3962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68662-CAC6-5F41-891C-C866EF4AB55A}" type="datetimeFigureOut">
              <a:rPr lang="en-US" smtClean="0"/>
              <a:t>10/26/25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2262-480B-8944-91CF-3A8ABB3E4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5860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68662-CAC6-5F41-891C-C866EF4AB55A}" type="datetimeFigureOut">
              <a:rPr lang="en-US" smtClean="0"/>
              <a:t>10/26/25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2262-480B-8944-91CF-3A8ABB3E4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57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68662-CAC6-5F41-891C-C866EF4AB55A}" type="datetimeFigureOut">
              <a:rPr lang="en-US" smtClean="0"/>
              <a:t>10/26/25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2262-480B-8944-91CF-3A8ABB3E4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9398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68662-CAC6-5F41-891C-C866EF4AB55A}" type="datetimeFigureOut">
              <a:rPr lang="en-US" smtClean="0"/>
              <a:t>10/26/25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2262-480B-8944-91CF-3A8ABB3E4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1691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68662-CAC6-5F41-891C-C866EF4AB55A}" type="datetimeFigureOut">
              <a:rPr lang="en-US" smtClean="0"/>
              <a:t>10/26/25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2262-480B-8944-91CF-3A8ABB3E4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0025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68662-CAC6-5F41-891C-C866EF4AB55A}" type="datetimeFigureOut">
              <a:rPr lang="en-US" smtClean="0"/>
              <a:t>10/26/25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2262-480B-8944-91CF-3A8ABB3E4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466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668662-CAC6-5F41-891C-C866EF4AB55A}" type="datetimeFigureOut">
              <a:rPr lang="en-US" smtClean="0"/>
              <a:t>10/26/25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A52262-480B-8944-91CF-3A8ABB3E4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00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microsoft.com/office/2007/relationships/hdphoto" Target="../media/hdphoto4.wdp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03222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BC82D7-53BD-90E3-3353-94A774529C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9DDE98B-C1D5-C6B0-BA00-E7EFC88F2F5C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encilGrayscale/>
                    </a14:imgEffect>
                  </a14:imgLayer>
                </a14:imgProps>
              </a:ext>
            </a:extLst>
          </a:blip>
          <a:srcRect l="10084" t="9826" r="84807" b="1723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3076FE3-795A-CBF5-FF95-34470CE94B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encilGrayscale/>
                    </a14:imgEffect>
                  </a14:imgLayer>
                </a14:imgProps>
              </a:ext>
            </a:extLst>
          </a:blip>
          <a:srcRect l="10084" t="9826" r="10623" b="10264"/>
          <a:stretch/>
        </p:blipFill>
        <p:spPr>
          <a:xfrm>
            <a:off x="5031128" y="3773346"/>
            <a:ext cx="4112871" cy="3084653"/>
          </a:xfrm>
          <a:prstGeom prst="rect">
            <a:avLst/>
          </a:prstGeom>
          <a:effectLst>
            <a:softEdge rad="238985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F9F208D-5A0A-032D-7864-6D53DD8E7653}"/>
              </a:ext>
            </a:extLst>
          </p:cNvPr>
          <p:cNvSpPr txBox="1"/>
          <p:nvPr/>
        </p:nvSpPr>
        <p:spPr>
          <a:xfrm>
            <a:off x="104041" y="554927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Segoe Print" panose="02000800000000000000" pitchFamily="2" charset="0"/>
                <a:ea typeface="Silom" pitchFamily="2" charset="-34"/>
                <a:cs typeface="Silom" pitchFamily="2" charset="-34"/>
              </a:rPr>
              <a:t>Gnat = tithing 10% of your leaves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6DDEB0B-3E1F-AEBB-1B8B-4BC12F0605F0}"/>
              </a:ext>
            </a:extLst>
          </p:cNvPr>
          <p:cNvSpPr txBox="1"/>
          <p:nvPr/>
        </p:nvSpPr>
        <p:spPr>
          <a:xfrm>
            <a:off x="104042" y="1535110"/>
            <a:ext cx="83107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Segoe Print" panose="02000800000000000000" pitchFamily="2" charset="0"/>
                <a:ea typeface="Silom" pitchFamily="2" charset="-34"/>
                <a:cs typeface="Silom" pitchFamily="2" charset="-34"/>
              </a:rPr>
              <a:t>Camel = justice, mercy, &amp; faith</a:t>
            </a:r>
          </a:p>
        </p:txBody>
      </p:sp>
    </p:spTree>
    <p:extLst>
      <p:ext uri="{BB962C8B-B14F-4D97-AF65-F5344CB8AC3E}">
        <p14:creationId xmlns:p14="http://schemas.microsoft.com/office/powerpoint/2010/main" val="2348306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E451BC6-F34A-907B-8EB3-962205B9DF8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084" t="9826" r="10623" b="10264"/>
          <a:stretch/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0CB35E3-768C-10A7-0E3E-A0B8B6272C4E}"/>
              </a:ext>
            </a:extLst>
          </p:cNvPr>
          <p:cNvSpPr txBox="1"/>
          <p:nvPr/>
        </p:nvSpPr>
        <p:spPr>
          <a:xfrm>
            <a:off x="57742" y="1561925"/>
            <a:ext cx="30308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Segoe Print" panose="02000800000000000000" pitchFamily="2" charset="0"/>
                <a:ea typeface="Silom" pitchFamily="2" charset="-34"/>
                <a:cs typeface="Silom" pitchFamily="2" charset="-34"/>
              </a:rPr>
              <a:t>Avoiding</a:t>
            </a:r>
          </a:p>
          <a:p>
            <a:r>
              <a:rPr lang="en-US" sz="4800" b="1" dirty="0">
                <a:latin typeface="Segoe Print" panose="02000800000000000000" pitchFamily="2" charset="0"/>
                <a:ea typeface="Silom" pitchFamily="2" charset="-34"/>
                <a:cs typeface="Silom" pitchFamily="2" charset="-34"/>
              </a:rPr>
              <a:t>Camels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5A83005-224D-F633-E7C2-B8464A301864}"/>
              </a:ext>
            </a:extLst>
          </p:cNvPr>
          <p:cNvSpPr txBox="1"/>
          <p:nvPr/>
        </p:nvSpPr>
        <p:spPr>
          <a:xfrm>
            <a:off x="6822314" y="6027003"/>
            <a:ext cx="23216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Segoe Print" panose="02000800000000000000" pitchFamily="2" charset="0"/>
                <a:ea typeface="Silom" pitchFamily="2" charset="-34"/>
                <a:cs typeface="Silom" pitchFamily="2" charset="-34"/>
              </a:rPr>
              <a:t>Justice</a:t>
            </a:r>
          </a:p>
        </p:txBody>
      </p:sp>
    </p:spTree>
    <p:extLst>
      <p:ext uri="{BB962C8B-B14F-4D97-AF65-F5344CB8AC3E}">
        <p14:creationId xmlns:p14="http://schemas.microsoft.com/office/powerpoint/2010/main" val="625629521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C1C5E1-5E26-21B1-22DD-43783BBB6E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4695353-C5B0-5D93-7A55-C99E93965EDB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encilGrayscale/>
                    </a14:imgEffect>
                  </a14:imgLayer>
                </a14:imgProps>
              </a:ext>
            </a:extLst>
          </a:blip>
          <a:srcRect l="10084" t="9826" r="84807" b="1723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D8E2742-3204-8DBA-C63E-ED9771B871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encilGrayscale/>
                    </a14:imgEffect>
                  </a14:imgLayer>
                </a14:imgProps>
              </a:ext>
            </a:extLst>
          </a:blip>
          <a:srcRect l="10084" t="9826" r="10623" b="10264"/>
          <a:stretch/>
        </p:blipFill>
        <p:spPr>
          <a:xfrm>
            <a:off x="5031128" y="3773346"/>
            <a:ext cx="4112871" cy="3084653"/>
          </a:xfrm>
          <a:prstGeom prst="rect">
            <a:avLst/>
          </a:prstGeom>
          <a:effectLst>
            <a:softEdge rad="238985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59AA722-3BB8-DBD0-B6D6-DF8D6E8BDA06}"/>
              </a:ext>
            </a:extLst>
          </p:cNvPr>
          <p:cNvSpPr txBox="1"/>
          <p:nvPr/>
        </p:nvSpPr>
        <p:spPr>
          <a:xfrm>
            <a:off x="61733" y="300284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latin typeface="Segoe Print" panose="02000800000000000000" pitchFamily="2" charset="0"/>
                <a:ea typeface="Silom" pitchFamily="2" charset="-34"/>
                <a:cs typeface="Silom" pitchFamily="2" charset="-34"/>
              </a:rPr>
              <a:t>Core truths </a:t>
            </a:r>
            <a:r>
              <a:rPr lang="en-US" sz="3600" b="1" dirty="0">
                <a:latin typeface="Segoe Print" panose="02000800000000000000" pitchFamily="2" charset="0"/>
                <a:ea typeface="Silom" pitchFamily="2" charset="-34"/>
                <a:cs typeface="Silom" pitchFamily="2" charset="-34"/>
              </a:rPr>
              <a:t>about our World</a:t>
            </a:r>
            <a:endParaRPr lang="en-US" sz="3600" dirty="0">
              <a:latin typeface="Segoe Print" panose="02000800000000000000" pitchFamily="2" charset="0"/>
              <a:ea typeface="Silom" pitchFamily="2" charset="-34"/>
              <a:cs typeface="Silom" pitchFamily="2" charset="-34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2A1268-693B-C629-01D6-67195C79719F}"/>
              </a:ext>
            </a:extLst>
          </p:cNvPr>
          <p:cNvSpPr txBox="1"/>
          <p:nvPr/>
        </p:nvSpPr>
        <p:spPr>
          <a:xfrm>
            <a:off x="61732" y="1418202"/>
            <a:ext cx="8133143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b="1" dirty="0">
                <a:latin typeface="Segoe Print" panose="02000800000000000000" pitchFamily="2" charset="0"/>
                <a:ea typeface="Silom" pitchFamily="2" charset="-34"/>
                <a:cs typeface="Silom" pitchFamily="2" charset="-34"/>
              </a:rPr>
              <a:t>Blood is blood </a:t>
            </a:r>
            <a:r>
              <a:rPr lang="en-US" sz="4000" dirty="0">
                <a:latin typeface="Segoe Print" panose="02000800000000000000" pitchFamily="2" charset="0"/>
                <a:ea typeface="Silom" pitchFamily="2" charset="-34"/>
                <a:cs typeface="Silom" pitchFamily="2" charset="-34"/>
              </a:rPr>
              <a:t>(Acts 17:26)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b="1" dirty="0">
                <a:latin typeface="Segoe Print" panose="02000800000000000000" pitchFamily="2" charset="0"/>
                <a:ea typeface="Silom" pitchFamily="2" charset="-34"/>
                <a:cs typeface="Silom" pitchFamily="2" charset="-34"/>
              </a:rPr>
              <a:t>Sin affects everybody </a:t>
            </a:r>
            <a:r>
              <a:rPr lang="en-US" sz="4000" dirty="0">
                <a:latin typeface="Segoe Print" panose="02000800000000000000" pitchFamily="2" charset="0"/>
                <a:ea typeface="Silom" pitchFamily="2" charset="-34"/>
                <a:cs typeface="Silom" pitchFamily="2" charset="-34"/>
              </a:rPr>
              <a:t>(Lam. 5:7)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b="1" dirty="0">
                <a:latin typeface="Segoe Print" panose="02000800000000000000" pitchFamily="2" charset="0"/>
                <a:ea typeface="Silom" pitchFamily="2" charset="-34"/>
                <a:cs typeface="Silom" pitchFamily="2" charset="-34"/>
              </a:rPr>
              <a:t>Time and Chance </a:t>
            </a:r>
            <a:r>
              <a:rPr lang="en-US" sz="4000" dirty="0">
                <a:latin typeface="Segoe Print" panose="02000800000000000000" pitchFamily="2" charset="0"/>
                <a:ea typeface="Silom" pitchFamily="2" charset="-34"/>
                <a:cs typeface="Silom" pitchFamily="2" charset="-34"/>
              </a:rPr>
              <a:t>(</a:t>
            </a:r>
            <a:r>
              <a:rPr lang="en-US" sz="4000" dirty="0" err="1">
                <a:latin typeface="Segoe Print" panose="02000800000000000000" pitchFamily="2" charset="0"/>
                <a:ea typeface="Silom" pitchFamily="2" charset="-34"/>
                <a:cs typeface="Silom" pitchFamily="2" charset="-34"/>
              </a:rPr>
              <a:t>Eccl</a:t>
            </a:r>
            <a:r>
              <a:rPr lang="en-US" sz="4000" dirty="0">
                <a:latin typeface="Segoe Print" panose="02000800000000000000" pitchFamily="2" charset="0"/>
                <a:ea typeface="Silom" pitchFamily="2" charset="-34"/>
                <a:cs typeface="Silom" pitchFamily="2" charset="-34"/>
              </a:rPr>
              <a:t>. 9:11)</a:t>
            </a:r>
          </a:p>
        </p:txBody>
      </p:sp>
    </p:spTree>
    <p:extLst>
      <p:ext uri="{BB962C8B-B14F-4D97-AF65-F5344CB8AC3E}">
        <p14:creationId xmlns:p14="http://schemas.microsoft.com/office/powerpoint/2010/main" val="1392155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C1C5E1-5E26-21B1-22DD-43783BBB6E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4695353-C5B0-5D93-7A55-C99E93965EDB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encilGrayscale/>
                    </a14:imgEffect>
                  </a14:imgLayer>
                </a14:imgProps>
              </a:ext>
            </a:extLst>
          </a:blip>
          <a:srcRect l="10084" t="9826" r="84807" b="1723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59AA722-3BB8-DBD0-B6D6-DF8D6E8BDA06}"/>
              </a:ext>
            </a:extLst>
          </p:cNvPr>
          <p:cNvSpPr txBox="1"/>
          <p:nvPr/>
        </p:nvSpPr>
        <p:spPr>
          <a:xfrm>
            <a:off x="61733" y="300284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latin typeface="Segoe Print" panose="02000800000000000000" pitchFamily="2" charset="0"/>
                <a:ea typeface="Silom" pitchFamily="2" charset="-34"/>
                <a:cs typeface="Silom" pitchFamily="2" charset="-34"/>
              </a:rPr>
              <a:t>Core Tenets </a:t>
            </a:r>
            <a:r>
              <a:rPr lang="en-US" sz="3200" b="1" dirty="0">
                <a:latin typeface="Segoe Print" panose="02000800000000000000" pitchFamily="2" charset="0"/>
                <a:ea typeface="Silom" pitchFamily="2" charset="-34"/>
                <a:cs typeface="Silom" pitchFamily="2" charset="-34"/>
              </a:rPr>
              <a:t>of Justice in the OT</a:t>
            </a:r>
            <a:endParaRPr lang="en-US" sz="4400" dirty="0">
              <a:latin typeface="Segoe Print" panose="02000800000000000000" pitchFamily="2" charset="0"/>
              <a:ea typeface="Silom" pitchFamily="2" charset="-34"/>
              <a:cs typeface="Silom" pitchFamily="2" charset="-34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2A1268-693B-C629-01D6-67195C79719F}"/>
              </a:ext>
            </a:extLst>
          </p:cNvPr>
          <p:cNvSpPr txBox="1"/>
          <p:nvPr/>
        </p:nvSpPr>
        <p:spPr>
          <a:xfrm>
            <a:off x="61732" y="1418202"/>
            <a:ext cx="813314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ü"/>
            </a:pPr>
            <a:r>
              <a:rPr lang="en-US" sz="4000" b="1" dirty="0">
                <a:latin typeface="Segoe Print" panose="02000800000000000000" pitchFamily="2" charset="0"/>
                <a:ea typeface="Silom" pitchFamily="2" charset="-34"/>
                <a:cs typeface="Silom" pitchFamily="2" charset="-34"/>
              </a:rPr>
              <a:t>No Partiality </a:t>
            </a:r>
            <a:r>
              <a:rPr lang="en-US" sz="4000" dirty="0">
                <a:latin typeface="Segoe Print" panose="02000800000000000000" pitchFamily="2" charset="0"/>
                <a:ea typeface="Silom" pitchFamily="2" charset="-34"/>
                <a:cs typeface="Silom" pitchFamily="2" charset="-34"/>
              </a:rPr>
              <a:t>(Lev. 19:15)</a:t>
            </a:r>
          </a:p>
          <a:p>
            <a:pPr marL="571500" indent="-571500">
              <a:buFont typeface="Wingdings" pitchFamily="2" charset="2"/>
              <a:buChar char="ü"/>
            </a:pPr>
            <a:r>
              <a:rPr lang="en-US" sz="4000" b="1" dirty="0">
                <a:latin typeface="Segoe Print" panose="02000800000000000000" pitchFamily="2" charset="0"/>
                <a:ea typeface="Silom" pitchFamily="2" charset="-34"/>
                <a:cs typeface="Silom" pitchFamily="2" charset="-34"/>
              </a:rPr>
              <a:t>We reflect God’s value    </a:t>
            </a:r>
            <a:r>
              <a:rPr lang="en-US" sz="4000" dirty="0">
                <a:latin typeface="Segoe Print" panose="02000800000000000000" pitchFamily="2" charset="0"/>
                <a:ea typeface="Silom" pitchFamily="2" charset="-34"/>
                <a:cs typeface="Silom" pitchFamily="2" charset="-34"/>
              </a:rPr>
              <a:t>(Ex. 22:21-27, </a:t>
            </a:r>
            <a:r>
              <a:rPr lang="en-US" sz="4000" dirty="0" err="1">
                <a:latin typeface="Segoe Print" panose="02000800000000000000" pitchFamily="2" charset="0"/>
                <a:ea typeface="Silom" pitchFamily="2" charset="-34"/>
                <a:cs typeface="Silom" pitchFamily="2" charset="-34"/>
              </a:rPr>
              <a:t>Deut</a:t>
            </a:r>
            <a:r>
              <a:rPr lang="en-US" sz="4000" dirty="0">
                <a:latin typeface="Segoe Print" panose="02000800000000000000" pitchFamily="2" charset="0"/>
                <a:ea typeface="Silom" pitchFamily="2" charset="-34"/>
                <a:cs typeface="Silom" pitchFamily="2" charset="-34"/>
              </a:rPr>
              <a:t>. 24:17-22)</a:t>
            </a:r>
          </a:p>
          <a:p>
            <a:pPr marL="571500" indent="-571500">
              <a:buFont typeface="Wingdings" pitchFamily="2" charset="2"/>
              <a:buChar char="ü"/>
            </a:pPr>
            <a:r>
              <a:rPr lang="en-US" sz="4000" b="1" dirty="0">
                <a:latin typeface="Segoe Print" panose="02000800000000000000" pitchFamily="2" charset="0"/>
                <a:ea typeface="Silom" pitchFamily="2" charset="-34"/>
                <a:cs typeface="Silom" pitchFamily="2" charset="-34"/>
              </a:rPr>
              <a:t>We “do” justice </a:t>
            </a:r>
            <a:r>
              <a:rPr lang="en-US" sz="4000" dirty="0">
                <a:latin typeface="Segoe Print" panose="02000800000000000000" pitchFamily="2" charset="0"/>
                <a:ea typeface="Silom" pitchFamily="2" charset="-34"/>
                <a:cs typeface="Silom" pitchFamily="2" charset="-34"/>
              </a:rPr>
              <a:t>(Is. 1:17, Prov. 21:3, Job. 31:13-23, </a:t>
            </a:r>
            <a:r>
              <a:rPr lang="en-US" sz="4000" dirty="0" err="1">
                <a:latin typeface="Segoe Print" panose="02000800000000000000" pitchFamily="2" charset="0"/>
                <a:ea typeface="Silom" pitchFamily="2" charset="-34"/>
                <a:cs typeface="Silom" pitchFamily="2" charset="-34"/>
              </a:rPr>
              <a:t>Ezk</a:t>
            </a:r>
            <a:r>
              <a:rPr lang="en-US" sz="4000" dirty="0">
                <a:latin typeface="Segoe Print" panose="02000800000000000000" pitchFamily="2" charset="0"/>
                <a:ea typeface="Silom" pitchFamily="2" charset="-34"/>
                <a:cs typeface="Silom" pitchFamily="2" charset="-34"/>
              </a:rPr>
              <a:t>. 18:7-9)</a:t>
            </a:r>
          </a:p>
        </p:txBody>
      </p:sp>
    </p:spTree>
    <p:extLst>
      <p:ext uri="{BB962C8B-B14F-4D97-AF65-F5344CB8AC3E}">
        <p14:creationId xmlns:p14="http://schemas.microsoft.com/office/powerpoint/2010/main" val="3739347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C1C5E1-5E26-21B1-22DD-43783BBB6E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4695353-C5B0-5D93-7A55-C99E93965EDB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encilGrayscale/>
                    </a14:imgEffect>
                  </a14:imgLayer>
                </a14:imgProps>
              </a:ext>
            </a:extLst>
          </a:blip>
          <a:srcRect l="10084" t="9826" r="84807" b="1723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59AA722-3BB8-DBD0-B6D6-DF8D6E8BDA06}"/>
              </a:ext>
            </a:extLst>
          </p:cNvPr>
          <p:cNvSpPr txBox="1"/>
          <p:nvPr/>
        </p:nvSpPr>
        <p:spPr>
          <a:xfrm>
            <a:off x="61733" y="300284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latin typeface="Segoe Print" panose="02000800000000000000" pitchFamily="2" charset="0"/>
                <a:ea typeface="Silom" pitchFamily="2" charset="-34"/>
                <a:cs typeface="Silom" pitchFamily="2" charset="-34"/>
              </a:rPr>
              <a:t>Jesus &amp; Justice</a:t>
            </a:r>
            <a:endParaRPr lang="en-US" sz="4400" dirty="0">
              <a:latin typeface="Segoe Print" panose="02000800000000000000" pitchFamily="2" charset="0"/>
              <a:ea typeface="Silom" pitchFamily="2" charset="-34"/>
              <a:cs typeface="Silom" pitchFamily="2" charset="-34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2A1268-693B-C629-01D6-67195C79719F}"/>
              </a:ext>
            </a:extLst>
          </p:cNvPr>
          <p:cNvSpPr txBox="1"/>
          <p:nvPr/>
        </p:nvSpPr>
        <p:spPr>
          <a:xfrm>
            <a:off x="61732" y="1418202"/>
            <a:ext cx="881785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ü"/>
            </a:pPr>
            <a:r>
              <a:rPr lang="en-US" sz="4000" b="1" dirty="0">
                <a:latin typeface="Segoe Print" panose="02000800000000000000" pitchFamily="2" charset="0"/>
                <a:ea typeface="Silom" pitchFamily="2" charset="-34"/>
                <a:cs typeface="Silom" pitchFamily="2" charset="-34"/>
              </a:rPr>
              <a:t>Chose to be poor </a:t>
            </a:r>
            <a:r>
              <a:rPr lang="en-US" sz="4000" dirty="0">
                <a:latin typeface="Segoe Print" panose="02000800000000000000" pitchFamily="2" charset="0"/>
                <a:ea typeface="Silom" pitchFamily="2" charset="-34"/>
                <a:cs typeface="Silom" pitchFamily="2" charset="-34"/>
              </a:rPr>
              <a:t>(Lk. 2:24, Lk. 9:58, Is. 53:2)</a:t>
            </a:r>
          </a:p>
          <a:p>
            <a:pPr marL="571500" indent="-571500">
              <a:buFont typeface="Wingdings" pitchFamily="2" charset="2"/>
              <a:buChar char="ü"/>
            </a:pPr>
            <a:r>
              <a:rPr lang="en-US" sz="4000" b="1" dirty="0">
                <a:latin typeface="Segoe Print" panose="02000800000000000000" pitchFamily="2" charset="0"/>
                <a:ea typeface="Silom" pitchFamily="2" charset="-34"/>
                <a:cs typeface="Silom" pitchFamily="2" charset="-34"/>
              </a:rPr>
              <a:t>Sat with the Lowly </a:t>
            </a:r>
            <a:r>
              <a:rPr lang="en-US" sz="4000" dirty="0">
                <a:latin typeface="Segoe Print" panose="02000800000000000000" pitchFamily="2" charset="0"/>
                <a:ea typeface="Silom" pitchFamily="2" charset="-34"/>
                <a:cs typeface="Silom" pitchFamily="2" charset="-34"/>
              </a:rPr>
              <a:t>(Jn 4, Lk. 15:1-2)</a:t>
            </a:r>
          </a:p>
          <a:p>
            <a:pPr marL="571500" indent="-571500">
              <a:buFont typeface="Wingdings" pitchFamily="2" charset="2"/>
              <a:buChar char="ü"/>
            </a:pPr>
            <a:r>
              <a:rPr lang="en-US" sz="4000" b="1" dirty="0">
                <a:latin typeface="Segoe Print" panose="02000800000000000000" pitchFamily="2" charset="0"/>
                <a:ea typeface="Silom" pitchFamily="2" charset="-34"/>
                <a:cs typeface="Silom" pitchFamily="2" charset="-34"/>
              </a:rPr>
              <a:t>Rebuked the “Blessed”</a:t>
            </a:r>
          </a:p>
          <a:p>
            <a:pPr marL="571500" indent="-571500">
              <a:buFont typeface="Wingdings" pitchFamily="2" charset="2"/>
              <a:buChar char="ü"/>
            </a:pPr>
            <a:r>
              <a:rPr lang="en-US" sz="3000" b="0" i="1" dirty="0">
                <a:solidFill>
                  <a:srgbClr val="000000"/>
                </a:solidFill>
                <a:effectLst/>
                <a:latin typeface="Helvetica Neue" panose="02000503000000020004" pitchFamily="2"/>
              </a:rPr>
              <a:t>“For you know the grace of our Lord Jesus Christ, that though He was rich, yet for your sakes He became poor, </a:t>
            </a:r>
            <a:r>
              <a:rPr lang="en-US" sz="3000" b="0" i="1" u="sng" dirty="0">
                <a:solidFill>
                  <a:srgbClr val="000000"/>
                </a:solidFill>
                <a:effectLst/>
                <a:latin typeface="Helvetica Neue" panose="02000503000000020004" pitchFamily="2"/>
              </a:rPr>
              <a:t>that you through His poverty might become rich</a:t>
            </a:r>
            <a:r>
              <a:rPr lang="en-US" sz="3000" b="0" i="1" dirty="0">
                <a:solidFill>
                  <a:srgbClr val="000000"/>
                </a:solidFill>
                <a:effectLst/>
                <a:latin typeface="Helvetica Neue" panose="02000503000000020004" pitchFamily="2"/>
              </a:rPr>
              <a:t>” </a:t>
            </a:r>
            <a:r>
              <a:rPr lang="en-US" sz="3000" b="1" dirty="0">
                <a:solidFill>
                  <a:srgbClr val="000000"/>
                </a:solidFill>
                <a:effectLst/>
                <a:latin typeface="Helvetica Neue" panose="02000503000000020004" pitchFamily="2"/>
              </a:rPr>
              <a:t>-</a:t>
            </a:r>
            <a:r>
              <a:rPr lang="en-US" sz="3000" b="1" dirty="0" err="1">
                <a:solidFill>
                  <a:srgbClr val="000000"/>
                </a:solidFill>
                <a:effectLst/>
                <a:latin typeface="Helvetica Neue" panose="02000503000000020004" pitchFamily="2"/>
              </a:rPr>
              <a:t>2Cor.8.9</a:t>
            </a:r>
            <a:endParaRPr lang="en-US" sz="3000" b="1" dirty="0">
              <a:solidFill>
                <a:srgbClr val="000000"/>
              </a:solidFill>
              <a:effectLst/>
              <a:latin typeface="Helvetica Neue" panose="02000503000000020004" pitchFamily="2"/>
            </a:endParaRPr>
          </a:p>
          <a:p>
            <a:pPr marL="571500" indent="-571500">
              <a:buFont typeface="Wingdings" pitchFamily="2" charset="2"/>
              <a:buChar char="ü"/>
            </a:pPr>
            <a:endParaRPr lang="en-US" sz="4000" dirty="0">
              <a:latin typeface="Segoe Print" panose="02000800000000000000" pitchFamily="2" charset="0"/>
              <a:ea typeface="Silom" pitchFamily="2" charset="-34"/>
              <a:cs typeface="Silom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926448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C1C5E1-5E26-21B1-22DD-43783BBB6E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4695353-C5B0-5D93-7A55-C99E93965EDB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encilGrayscale/>
                    </a14:imgEffect>
                  </a14:imgLayer>
                </a14:imgProps>
              </a:ext>
            </a:extLst>
          </a:blip>
          <a:srcRect l="10084" t="9826" r="84807" b="1723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59AA722-3BB8-DBD0-B6D6-DF8D6E8BDA06}"/>
              </a:ext>
            </a:extLst>
          </p:cNvPr>
          <p:cNvSpPr txBox="1"/>
          <p:nvPr/>
        </p:nvSpPr>
        <p:spPr>
          <a:xfrm>
            <a:off x="61733" y="300284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latin typeface="Segoe Print" panose="02000800000000000000" pitchFamily="2" charset="0"/>
                <a:ea typeface="Silom" pitchFamily="2" charset="-34"/>
                <a:cs typeface="Silom" pitchFamily="2" charset="-34"/>
              </a:rPr>
              <a:t>Reflection Checklist</a:t>
            </a:r>
            <a:endParaRPr lang="en-US" sz="4400" dirty="0">
              <a:latin typeface="Segoe Print" panose="02000800000000000000" pitchFamily="2" charset="0"/>
              <a:ea typeface="Silom" pitchFamily="2" charset="-34"/>
              <a:cs typeface="Silom" pitchFamily="2" charset="-34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2A1268-693B-C629-01D6-67195C79719F}"/>
              </a:ext>
            </a:extLst>
          </p:cNvPr>
          <p:cNvSpPr txBox="1"/>
          <p:nvPr/>
        </p:nvSpPr>
        <p:spPr>
          <a:xfrm>
            <a:off x="61732" y="1418202"/>
            <a:ext cx="8817858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en-US" sz="4000" b="1" dirty="0">
                <a:latin typeface="Segoe Print" panose="02000800000000000000" pitchFamily="2" charset="0"/>
                <a:ea typeface="Silom" pitchFamily="2" charset="-34"/>
                <a:cs typeface="Silom" pitchFamily="2" charset="-34"/>
              </a:rPr>
              <a:t>Who’s in my neighborhood?</a:t>
            </a:r>
          </a:p>
          <a:p>
            <a:pPr marL="571500" indent="-571500">
              <a:buFont typeface="Wingdings" pitchFamily="2" charset="2"/>
              <a:buChar char="q"/>
            </a:pPr>
            <a:r>
              <a:rPr lang="en-US" sz="4000" b="1" dirty="0">
                <a:solidFill>
                  <a:srgbClr val="000000"/>
                </a:solidFill>
                <a:effectLst/>
                <a:latin typeface="Segoe Print" panose="02000800000000000000" pitchFamily="2" charset="0"/>
                <a:cs typeface="Silom" pitchFamily="2" charset="-34"/>
              </a:rPr>
              <a:t>What’s my corner?</a:t>
            </a:r>
          </a:p>
          <a:p>
            <a:pPr marL="571500" indent="-571500">
              <a:buFont typeface="Wingdings" pitchFamily="2" charset="2"/>
              <a:buChar char="q"/>
            </a:pPr>
            <a:r>
              <a:rPr lang="en-US" sz="4000" b="1" dirty="0">
                <a:solidFill>
                  <a:srgbClr val="000000"/>
                </a:solidFill>
                <a:latin typeface="Segoe Print" panose="02000800000000000000" pitchFamily="2" charset="0"/>
                <a:cs typeface="Silom" pitchFamily="2" charset="-34"/>
              </a:rPr>
              <a:t>Who’s my </a:t>
            </a:r>
            <a:r>
              <a:rPr lang="en-US" sz="4000" b="1" dirty="0" err="1">
                <a:solidFill>
                  <a:srgbClr val="000000"/>
                </a:solidFill>
                <a:latin typeface="Segoe Print" panose="02000800000000000000" pitchFamily="2" charset="0"/>
                <a:cs typeface="Silom" pitchFamily="2" charset="-34"/>
              </a:rPr>
              <a:t>Onesimus</a:t>
            </a:r>
            <a:r>
              <a:rPr lang="en-US" sz="4000" b="1" dirty="0">
                <a:solidFill>
                  <a:srgbClr val="000000"/>
                </a:solidFill>
                <a:latin typeface="Segoe Print" panose="02000800000000000000" pitchFamily="2" charset="0"/>
                <a:cs typeface="Silom" pitchFamily="2" charset="-34"/>
              </a:rPr>
              <a:t>?</a:t>
            </a:r>
          </a:p>
          <a:p>
            <a:pPr marL="571500" indent="-571500">
              <a:buFont typeface="Wingdings" pitchFamily="2" charset="2"/>
              <a:buChar char="q"/>
            </a:pPr>
            <a:r>
              <a:rPr lang="en-US" sz="4000" b="1" dirty="0">
                <a:solidFill>
                  <a:srgbClr val="000000"/>
                </a:solidFill>
                <a:effectLst/>
                <a:latin typeface="Segoe Print" panose="02000800000000000000" pitchFamily="2" charset="0"/>
                <a:cs typeface="Silom" pitchFamily="2" charset="-34"/>
              </a:rPr>
              <a:t>Who </a:t>
            </a:r>
            <a:r>
              <a:rPr lang="en-US" sz="4000" b="1" dirty="0">
                <a:solidFill>
                  <a:srgbClr val="000000"/>
                </a:solidFill>
                <a:latin typeface="Segoe Print" panose="02000800000000000000" pitchFamily="2" charset="0"/>
                <a:cs typeface="Silom" pitchFamily="2" charset="-34"/>
              </a:rPr>
              <a:t>do I visit in “worship services?”</a:t>
            </a:r>
          </a:p>
          <a:p>
            <a:pPr marL="571500" indent="-571500">
              <a:buFont typeface="Wingdings" pitchFamily="2" charset="2"/>
              <a:buChar char="q"/>
            </a:pPr>
            <a:r>
              <a:rPr lang="en-US" sz="4000" b="1" dirty="0">
                <a:solidFill>
                  <a:srgbClr val="000000"/>
                </a:solidFill>
                <a:effectLst/>
                <a:latin typeface="Segoe Print" panose="02000800000000000000" pitchFamily="2" charset="0"/>
                <a:cs typeface="Silom" pitchFamily="2" charset="-34"/>
              </a:rPr>
              <a:t>Will I hug someone who </a:t>
            </a:r>
            <a:r>
              <a:rPr lang="en-US" sz="4000" b="1" i="1" dirty="0">
                <a:solidFill>
                  <a:srgbClr val="000000"/>
                </a:solidFill>
                <a:effectLst/>
                <a:latin typeface="Segoe Print" panose="02000800000000000000" pitchFamily="2" charset="0"/>
                <a:cs typeface="Silom" pitchFamily="2" charset="-34"/>
              </a:rPr>
              <a:t>sm</a:t>
            </a:r>
            <a:r>
              <a:rPr lang="en-US" sz="4000" b="1" i="1" dirty="0">
                <a:solidFill>
                  <a:srgbClr val="000000"/>
                </a:solidFill>
                <a:latin typeface="Segoe Print" panose="02000800000000000000" pitchFamily="2" charset="0"/>
                <a:cs typeface="Silom" pitchFamily="2" charset="-34"/>
              </a:rPr>
              <a:t>ells?</a:t>
            </a:r>
          </a:p>
          <a:p>
            <a:pPr marL="571500" indent="-571500">
              <a:buFont typeface="Wingdings" pitchFamily="2" charset="2"/>
              <a:buChar char="q"/>
            </a:pPr>
            <a:r>
              <a:rPr lang="en-US" sz="4000" b="1" dirty="0">
                <a:solidFill>
                  <a:srgbClr val="000000"/>
                </a:solidFill>
                <a:effectLst/>
                <a:latin typeface="Segoe Print" panose="02000800000000000000" pitchFamily="2" charset="0"/>
                <a:cs typeface="Silom" pitchFamily="2" charset="-34"/>
              </a:rPr>
              <a:t>Be like </a:t>
            </a:r>
            <a:r>
              <a:rPr lang="en-US" sz="4000" b="1" dirty="0">
                <a:solidFill>
                  <a:srgbClr val="000000"/>
                </a:solidFill>
                <a:latin typeface="Segoe Print" panose="02000800000000000000" pitchFamily="2" charset="0"/>
                <a:cs typeface="Silom" pitchFamily="2" charset="-34"/>
              </a:rPr>
              <a:t>Jesus: </a:t>
            </a:r>
            <a:r>
              <a:rPr lang="en-US" sz="4000" b="1" u="sng" dirty="0">
                <a:solidFill>
                  <a:srgbClr val="000000"/>
                </a:solidFill>
                <a:latin typeface="Segoe Print" panose="02000800000000000000" pitchFamily="2" charset="0"/>
                <a:cs typeface="Silom" pitchFamily="2" charset="-34"/>
              </a:rPr>
              <a:t>do</a:t>
            </a:r>
            <a:r>
              <a:rPr lang="en-US" sz="4000" b="1" dirty="0">
                <a:solidFill>
                  <a:srgbClr val="000000"/>
                </a:solidFill>
                <a:latin typeface="Segoe Print" panose="02000800000000000000" pitchFamily="2" charset="0"/>
                <a:cs typeface="Silom" pitchFamily="2" charset="-34"/>
              </a:rPr>
              <a:t> justice.</a:t>
            </a:r>
            <a:endParaRPr lang="en-US" sz="3000" b="1" dirty="0">
              <a:solidFill>
                <a:srgbClr val="000000"/>
              </a:solidFill>
              <a:effectLst/>
              <a:latin typeface="Helvetica Neue" panose="02000503000000020004" pitchFamily="2"/>
            </a:endParaRPr>
          </a:p>
          <a:p>
            <a:pPr marL="571500" indent="-571500">
              <a:buFont typeface="Wingdings" pitchFamily="2" charset="2"/>
              <a:buChar char="ü"/>
            </a:pPr>
            <a:endParaRPr lang="en-US" sz="4000" dirty="0">
              <a:latin typeface="Segoe Print" panose="02000800000000000000" pitchFamily="2" charset="0"/>
              <a:ea typeface="Silom" pitchFamily="2" charset="-34"/>
              <a:cs typeface="Silom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622069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547CE2AF-2AE8-0D4E-9437-AD9FEF3309C5}" vid="{DDE81716-C110-4045-AFD4-71709B6D01D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1649</TotalTime>
  <Words>161</Words>
  <Application>Microsoft Office PowerPoint</Application>
  <PresentationFormat>On-screen Show (4:3)</PresentationFormat>
  <Paragraphs>31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Austin Byers</dc:creator>
  <cp:lastModifiedBy>Austin Byers</cp:lastModifiedBy>
  <cp:revision>10</cp:revision>
  <dcterms:created xsi:type="dcterms:W3CDTF">2025-06-30T19:02:13Z</dcterms:created>
  <dcterms:modified xsi:type="dcterms:W3CDTF">2025-10-26T11:56:45Z</dcterms:modified>
</cp:coreProperties>
</file>